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97C6C-34F2-450B-B59A-513CF298177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DC320A-B0EF-42ED-88DB-7DDB3027628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7C6C-34F2-450B-B59A-513CF2981777}"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C320A-B0EF-42ED-88DB-7DDB3027628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FF0066"/>
                </a:solidFill>
              </a:rPr>
              <a:t>TECHNIQUES OF REPRETORIZATION</a:t>
            </a:r>
            <a:endParaRPr lang="en-US" sz="3600" b="1" dirty="0">
              <a:solidFill>
                <a:srgbClr val="FF0066"/>
              </a:solidFill>
            </a:endParaRPr>
          </a:p>
        </p:txBody>
      </p:sp>
      <p:sp>
        <p:nvSpPr>
          <p:cNvPr id="3" name="Subtitle 2"/>
          <p:cNvSpPr>
            <a:spLocks noGrp="1"/>
          </p:cNvSpPr>
          <p:nvPr/>
        </p:nvSpPr>
        <p:spPr>
          <a:xfrm>
            <a:off x="4191000" y="4114800"/>
            <a:ext cx="38862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rgbClr val="FF0066"/>
                </a:solidFill>
              </a:rPr>
              <a:t>DR. CHANDRA HASAN.C.M, MD(</a:t>
            </a:r>
            <a:r>
              <a:rPr lang="en-US" b="1" dirty="0" err="1" smtClean="0">
                <a:solidFill>
                  <a:srgbClr val="FF0066"/>
                </a:solidFill>
              </a:rPr>
              <a:t>Hom</a:t>
            </a:r>
            <a:r>
              <a:rPr lang="en-US" b="1" dirty="0" smtClean="0">
                <a:solidFill>
                  <a:srgbClr val="FF0066"/>
                </a:solidFill>
              </a:rPr>
              <a:t>),</a:t>
            </a:r>
          </a:p>
          <a:p>
            <a:r>
              <a:rPr lang="en-US" b="1" dirty="0" smtClean="0">
                <a:solidFill>
                  <a:srgbClr val="FF0066"/>
                </a:solidFill>
              </a:rPr>
              <a:t>ASSOCIATED PROFESSOR,</a:t>
            </a:r>
          </a:p>
          <a:p>
            <a:r>
              <a:rPr lang="en-US" b="1" dirty="0" smtClean="0">
                <a:solidFill>
                  <a:srgbClr val="FF0066"/>
                </a:solidFill>
              </a:rPr>
              <a:t>DEPT OF REPERTORY,</a:t>
            </a:r>
          </a:p>
          <a:p>
            <a:r>
              <a:rPr lang="en-US" b="1" dirty="0" smtClean="0">
                <a:solidFill>
                  <a:srgbClr val="FF0066"/>
                </a:solidFill>
              </a:rPr>
              <a:t>SARADA KRISHNA HOMOEPATHIC MEDICAL COLLEGE,</a:t>
            </a:r>
          </a:p>
          <a:p>
            <a:r>
              <a:rPr lang="en-US" b="1" dirty="0" smtClean="0">
                <a:solidFill>
                  <a:srgbClr val="FF0066"/>
                </a:solidFill>
              </a:rPr>
              <a:t>KULASEKHARAM </a:t>
            </a:r>
            <a:endParaRPr lang="en-IN" b="1" dirty="0">
              <a:solidFill>
                <a:srgbClr val="FF00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t>               </a:t>
            </a:r>
            <a:r>
              <a:rPr lang="en-US" sz="2400" dirty="0" smtClean="0">
                <a:solidFill>
                  <a:srgbClr val="002060"/>
                </a:solidFill>
              </a:rPr>
              <a:t>Techniques of repertorization means various ways of working out a case with the help of repertory.</a:t>
            </a:r>
          </a:p>
          <a:p>
            <a:pPr>
              <a:buNone/>
            </a:pPr>
            <a:r>
              <a:rPr lang="en-US" sz="2400" dirty="0">
                <a:solidFill>
                  <a:srgbClr val="002060"/>
                </a:solidFill>
              </a:rPr>
              <a:t> </a:t>
            </a:r>
            <a:r>
              <a:rPr lang="en-US" sz="2400" dirty="0" smtClean="0">
                <a:solidFill>
                  <a:srgbClr val="002060"/>
                </a:solidFill>
              </a:rPr>
              <a:t>                1,Old method (technique)</a:t>
            </a:r>
          </a:p>
          <a:p>
            <a:pPr>
              <a:buNone/>
            </a:pPr>
            <a:r>
              <a:rPr lang="en-US" sz="2400" dirty="0">
                <a:solidFill>
                  <a:srgbClr val="002060"/>
                </a:solidFill>
              </a:rPr>
              <a:t> </a:t>
            </a:r>
            <a:r>
              <a:rPr lang="en-US" sz="2400" dirty="0" smtClean="0">
                <a:solidFill>
                  <a:srgbClr val="002060"/>
                </a:solidFill>
              </a:rPr>
              <a:t>                         Using plain paper sheet .</a:t>
            </a:r>
          </a:p>
          <a:p>
            <a:pPr>
              <a:buNone/>
            </a:pPr>
            <a:r>
              <a:rPr lang="en-US" sz="2400" dirty="0">
                <a:solidFill>
                  <a:srgbClr val="002060"/>
                </a:solidFill>
              </a:rPr>
              <a:t> </a:t>
            </a:r>
            <a:r>
              <a:rPr lang="en-US" sz="2400" dirty="0" smtClean="0">
                <a:solidFill>
                  <a:srgbClr val="002060"/>
                </a:solidFill>
              </a:rPr>
              <a:t>                2, Modern method.(technique)</a:t>
            </a:r>
          </a:p>
          <a:p>
            <a:pPr>
              <a:buNone/>
            </a:pPr>
            <a:r>
              <a:rPr lang="en-US" sz="2400" dirty="0">
                <a:solidFill>
                  <a:srgbClr val="002060"/>
                </a:solidFill>
              </a:rPr>
              <a:t> </a:t>
            </a:r>
            <a:r>
              <a:rPr lang="en-US" sz="2400" dirty="0" smtClean="0">
                <a:solidFill>
                  <a:srgbClr val="002060"/>
                </a:solidFill>
              </a:rPr>
              <a:t>                         a, Using a repertorial sheet.</a:t>
            </a:r>
          </a:p>
          <a:p>
            <a:pPr>
              <a:buNone/>
            </a:pPr>
            <a:r>
              <a:rPr lang="en-US" sz="2400" dirty="0">
                <a:solidFill>
                  <a:srgbClr val="002060"/>
                </a:solidFill>
              </a:rPr>
              <a:t> </a:t>
            </a:r>
            <a:r>
              <a:rPr lang="en-US" sz="2400" dirty="0" smtClean="0">
                <a:solidFill>
                  <a:srgbClr val="002060"/>
                </a:solidFill>
              </a:rPr>
              <a:t>                         b, Using a cord.</a:t>
            </a:r>
          </a:p>
          <a:p>
            <a:pPr>
              <a:buNone/>
            </a:pPr>
            <a:r>
              <a:rPr lang="en-US" sz="2400" dirty="0">
                <a:solidFill>
                  <a:srgbClr val="002060"/>
                </a:solidFill>
              </a:rPr>
              <a:t> </a:t>
            </a:r>
            <a:r>
              <a:rPr lang="en-US" sz="2400" dirty="0" smtClean="0">
                <a:solidFill>
                  <a:srgbClr val="002060"/>
                </a:solidFill>
              </a:rPr>
              <a:t>                         c, Referral way or Thumb and finger technique.</a:t>
            </a:r>
          </a:p>
          <a:p>
            <a:pPr>
              <a:buNone/>
            </a:pPr>
            <a:r>
              <a:rPr lang="en-US" sz="2400" dirty="0">
                <a:solidFill>
                  <a:srgbClr val="002060"/>
                </a:solidFill>
              </a:rPr>
              <a:t> </a:t>
            </a:r>
            <a:r>
              <a:rPr lang="en-US" sz="2400" dirty="0" smtClean="0">
                <a:solidFill>
                  <a:srgbClr val="002060"/>
                </a:solidFill>
              </a:rPr>
              <a:t>                         d, Using computers.</a:t>
            </a:r>
          </a:p>
          <a:p>
            <a:pPr>
              <a:buNone/>
            </a:pPr>
            <a:r>
              <a:rPr lang="en-US" sz="2400" dirty="0">
                <a:solidFill>
                  <a:srgbClr val="002060"/>
                </a:solidFill>
              </a:rPr>
              <a:t> </a:t>
            </a:r>
            <a:r>
              <a:rPr lang="en-US" sz="2400" dirty="0" smtClean="0">
                <a:solidFill>
                  <a:srgbClr val="002060"/>
                </a:solidFill>
              </a:rPr>
              <a:t>              3, Coin playing technique.</a:t>
            </a:r>
          </a:p>
          <a:p>
            <a:pPr>
              <a:buNone/>
            </a:pPr>
            <a:r>
              <a:rPr lang="en-US" sz="2400" b="1" dirty="0" smtClean="0">
                <a:solidFill>
                  <a:srgbClr val="FF0066"/>
                </a:solidFill>
              </a:rPr>
              <a:t>Old method </a:t>
            </a:r>
            <a:r>
              <a:rPr lang="en-US" sz="2400" dirty="0" smtClean="0">
                <a:solidFill>
                  <a:srgbClr val="002060"/>
                </a:solidFill>
              </a:rPr>
              <a:t>(technique).</a:t>
            </a:r>
          </a:p>
          <a:p>
            <a:pPr>
              <a:buNone/>
            </a:pPr>
            <a:r>
              <a:rPr lang="en-US" sz="2400" b="1" dirty="0">
                <a:solidFill>
                  <a:srgbClr val="C00000"/>
                </a:solidFill>
              </a:rPr>
              <a:t> </a:t>
            </a:r>
            <a:r>
              <a:rPr lang="en-US" sz="2400" b="1" dirty="0" smtClean="0">
                <a:solidFill>
                  <a:srgbClr val="C00000"/>
                </a:solidFill>
              </a:rPr>
              <a:t>             Using plain paper sheet : </a:t>
            </a:r>
            <a:r>
              <a:rPr lang="en-US" sz="2400" dirty="0" smtClean="0">
                <a:solidFill>
                  <a:srgbClr val="002060"/>
                </a:solidFill>
              </a:rPr>
              <a:t>For this technique, first case taking is done properly ,analysis and evaluation of symptoms are properly done, then totality is erected, proper repertory is </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a:bodyPr>
          <a:lstStyle/>
          <a:p>
            <a:pPr>
              <a:buNone/>
            </a:pPr>
            <a:r>
              <a:rPr lang="en-US" sz="2400" dirty="0" smtClean="0">
                <a:solidFill>
                  <a:srgbClr val="002060"/>
                </a:solidFill>
              </a:rPr>
              <a:t>     Selected after that repertorial totality is erected according to the repertory selected, and rubrics are selected.</a:t>
            </a:r>
          </a:p>
          <a:p>
            <a:pPr>
              <a:buNone/>
            </a:pPr>
            <a:r>
              <a:rPr lang="en-US" sz="2400" dirty="0" smtClean="0">
                <a:solidFill>
                  <a:srgbClr val="002060"/>
                </a:solidFill>
              </a:rPr>
              <a:t>              Take a plain paper write the first rubric and against  that write the medicines mentioned under the rubric with grades. Like wise all the rubrics and related medicines with grades are written one by one. At the end add the marks obtained by the medicines, and note it down according to the marks merit, and rubrics covered. Now we get a group of similar medicines, differentiate the medicines using materia medica and similimum medicine is selected.</a:t>
            </a:r>
          </a:p>
          <a:p>
            <a:pPr>
              <a:buNone/>
            </a:pPr>
            <a:r>
              <a:rPr lang="en-US" sz="2400" dirty="0" smtClean="0">
                <a:solidFill>
                  <a:srgbClr val="002060"/>
                </a:solidFill>
              </a:rPr>
              <a:t>              The advantage of this technique is that while writing the symptoms, referring to the rubrics and noting down the medicines, one learns to use the repertory in better way.</a:t>
            </a:r>
          </a:p>
          <a:p>
            <a:pPr>
              <a:buNone/>
            </a:pPr>
            <a:r>
              <a:rPr lang="en-US" sz="2400" dirty="0" smtClean="0">
                <a:solidFill>
                  <a:srgbClr val="002060"/>
                </a:solidFill>
              </a:rPr>
              <a:t>              The only disadvantage is that it consumes more time to working out a case.</a:t>
            </a:r>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229600" cy="6172200"/>
          </a:xfrm>
        </p:spPr>
        <p:txBody>
          <a:bodyPr>
            <a:normAutofit lnSpcReduction="10000"/>
          </a:bodyPr>
          <a:lstStyle/>
          <a:p>
            <a:pPr>
              <a:buNone/>
            </a:pPr>
            <a:r>
              <a:rPr lang="en-US" sz="2400" b="1" dirty="0" smtClean="0">
                <a:solidFill>
                  <a:srgbClr val="FF0000"/>
                </a:solidFill>
              </a:rPr>
              <a:t>Modern method </a:t>
            </a:r>
            <a:r>
              <a:rPr lang="en-US" sz="2400" dirty="0" smtClean="0">
                <a:solidFill>
                  <a:srgbClr val="002060"/>
                </a:solidFill>
              </a:rPr>
              <a:t>(technique) :</a:t>
            </a:r>
          </a:p>
          <a:p>
            <a:pPr>
              <a:buNone/>
            </a:pPr>
            <a:r>
              <a:rPr lang="en-US" sz="2400" dirty="0" smtClean="0">
                <a:solidFill>
                  <a:srgbClr val="002060"/>
                </a:solidFill>
              </a:rPr>
              <a:t>              </a:t>
            </a:r>
            <a:r>
              <a:rPr lang="en-US" sz="2400" b="1" dirty="0" smtClean="0">
                <a:solidFill>
                  <a:srgbClr val="C00000"/>
                </a:solidFill>
              </a:rPr>
              <a:t>Using a repertorial sheet: </a:t>
            </a:r>
            <a:r>
              <a:rPr lang="en-US" sz="2400" dirty="0" smtClean="0">
                <a:solidFill>
                  <a:srgbClr val="002060"/>
                </a:solidFill>
              </a:rPr>
              <a:t>Proper case taking and proper repertorization process were done up to the totality, selection of repertory and rubrics. Then take the repertorial sheet, The repertorial sheet used contain longitudinal and horizontal lines </a:t>
            </a:r>
            <a:r>
              <a:rPr lang="en-US" sz="2400" dirty="0" err="1" smtClean="0">
                <a:solidFill>
                  <a:srgbClr val="002060"/>
                </a:solidFill>
              </a:rPr>
              <a:t>creat</a:t>
            </a:r>
            <a:r>
              <a:rPr lang="en-US" sz="2400" dirty="0" smtClean="0">
                <a:solidFill>
                  <a:srgbClr val="002060"/>
                </a:solidFill>
              </a:rPr>
              <a:t> columns, at the left side of the columns abbreviations of the medicines are mentioned in alphabetical order, at the top longitudinal columns are extended, their we have to Wright the rubrics, then open the repertory, identify the rubric one by one and right the grades mentioned for the medicines against the rubric in repertory  are written in the repertorial sheet against the particular medicine.</a:t>
            </a:r>
          </a:p>
          <a:p>
            <a:pPr>
              <a:buNone/>
            </a:pPr>
            <a:r>
              <a:rPr lang="en-US" sz="2400" dirty="0" smtClean="0">
                <a:solidFill>
                  <a:srgbClr val="002060"/>
                </a:solidFill>
              </a:rPr>
              <a:t>               At the end add the marks (grades) and arrange it according to the marks merit and the rubrics covered. Now we get a group of similar medicines, now differentiate the medicines using materia medica and obtain similium. This technique is very useful before the invention of computer repertories.</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r>
              <a:rPr lang="en-US" sz="2400" b="1" dirty="0" smtClean="0">
                <a:solidFill>
                  <a:schemeClr val="accent6">
                    <a:lumMod val="75000"/>
                  </a:schemeClr>
                </a:solidFill>
              </a:rPr>
              <a:t>        2,Using a card : </a:t>
            </a:r>
            <a:r>
              <a:rPr lang="en-US" sz="2400" dirty="0" smtClean="0">
                <a:solidFill>
                  <a:srgbClr val="002060"/>
                </a:solidFill>
              </a:rPr>
              <a:t>In due course, the repertorians devised some easy technique of working out a case by using different types of cards in finding out the similimum. The use of cards in repertorizing a case can minimize the labor of writing work. Here the cards are arranged logically to find the final remedy.</a:t>
            </a:r>
          </a:p>
          <a:p>
            <a:pPr>
              <a:buNone/>
            </a:pPr>
            <a:r>
              <a:rPr lang="en-US" sz="2400" dirty="0" smtClean="0">
                <a:solidFill>
                  <a:srgbClr val="002060"/>
                </a:solidFill>
              </a:rPr>
              <a:t>          The advantage of this method is that it saves time and labor compared to the above two techniques, while its disadvantage is the limited amount of learning as there is no exposure to each symptom along with it’s group of medicines.</a:t>
            </a:r>
          </a:p>
          <a:p>
            <a:pPr>
              <a:buNone/>
            </a:pPr>
            <a:r>
              <a:rPr lang="en-US" sz="2400" b="1" dirty="0" smtClean="0">
                <a:solidFill>
                  <a:schemeClr val="accent6">
                    <a:lumMod val="75000"/>
                  </a:schemeClr>
                </a:solidFill>
              </a:rPr>
              <a:t>         3, Referral way : </a:t>
            </a:r>
            <a:r>
              <a:rPr lang="en-US" sz="2400" dirty="0" smtClean="0">
                <a:solidFill>
                  <a:srgbClr val="002060"/>
                </a:solidFill>
              </a:rPr>
              <a:t>This technique is used by experienced physicians in acute as well as chronic cases. This technique is used in the cases which need quick reference to few symptoms for finalizing a remedy. Thump and index fingers are used to refer using book repertory .In this techniques cad repertories and computerized repertories also used.</a:t>
            </a:r>
            <a:endParaRPr lang="en-US" sz="24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153400" cy="6096000"/>
          </a:xfrm>
        </p:spPr>
        <p:txBody>
          <a:bodyPr>
            <a:noAutofit/>
          </a:bodyPr>
          <a:lstStyle/>
          <a:p>
            <a:pPr>
              <a:buNone/>
            </a:pPr>
            <a:r>
              <a:rPr lang="en-US" sz="2400" b="1" dirty="0" smtClean="0">
                <a:solidFill>
                  <a:schemeClr val="accent6">
                    <a:lumMod val="75000"/>
                  </a:schemeClr>
                </a:solidFill>
              </a:rPr>
              <a:t>Using computers :</a:t>
            </a:r>
            <a:r>
              <a:rPr lang="en-US" sz="2400" b="1" dirty="0" smtClean="0">
                <a:solidFill>
                  <a:srgbClr val="002060"/>
                </a:solidFill>
              </a:rPr>
              <a:t> </a:t>
            </a:r>
            <a:r>
              <a:rPr lang="en-US" sz="2400" dirty="0" smtClean="0">
                <a:solidFill>
                  <a:srgbClr val="002060"/>
                </a:solidFill>
              </a:rPr>
              <a:t>After introduction of computer soft wares related to repertories and repertorization, the repertorization is very easier one and non time consuming, if the rubrics are selected properly, they can be arranged and located in a computer repertory very short period, the final calculation of marks takes as much time as in pressing a button.</a:t>
            </a:r>
          </a:p>
          <a:p>
            <a:pPr>
              <a:buNone/>
            </a:pPr>
            <a:r>
              <a:rPr lang="en-US" sz="2400" b="1" dirty="0" smtClean="0">
                <a:solidFill>
                  <a:schemeClr val="accent6">
                    <a:lumMod val="75000"/>
                  </a:schemeClr>
                </a:solidFill>
              </a:rPr>
              <a:t>Coin playing technique: </a:t>
            </a:r>
            <a:r>
              <a:rPr lang="en-US" sz="2400" dirty="0" smtClean="0">
                <a:solidFill>
                  <a:srgbClr val="002060"/>
                </a:solidFill>
              </a:rPr>
              <a:t>In this technique a hard board with 22 vertical and 30 horizontal lines are drawn so as to make 660 rooms is made , each room represents a remedy by abbreviations.</a:t>
            </a:r>
          </a:p>
          <a:p>
            <a:pPr>
              <a:buNone/>
            </a:pPr>
            <a:r>
              <a:rPr lang="en-US" sz="2400" dirty="0" smtClean="0">
                <a:solidFill>
                  <a:srgbClr val="002060"/>
                </a:solidFill>
              </a:rPr>
              <a:t>             Case taking is to be done properly, analysis and evaluation is done properly, totality is erected,  according to the availability of symptoms in totality proper repertory is selected, repertorial totality is erected according to the repertoy selected, proper rubrics for the symptoms of repertorial totality are identified.</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                  </a:t>
            </a:r>
          </a:p>
          <a:p>
            <a:pPr>
              <a:buNone/>
            </a:pPr>
            <a:r>
              <a:rPr lang="en-US"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buNone/>
            </a:pPr>
            <a:r>
              <a:rPr lang="en-US" sz="2400" dirty="0" smtClean="0">
                <a:solidFill>
                  <a:srgbClr val="002060"/>
                </a:solidFill>
              </a:rPr>
              <a:t>         Consider the symptoms one by one for repertorization, take the first symptom identify the rubric in repertory, after that according to the grades (marks) obtained by the medicines we have to place coins on the columns (rooms),i.e,medicines  1,2,3, according to the grades of the repertory selected, same procedure is followed for the next rubric like wise up to half the number of rubrics are done, allow half time. Now search the coins placed on the rooms, then remove the coins from the rooms with less than 3 coins, now the payable number of rooms are reduced.</a:t>
            </a:r>
          </a:p>
          <a:p>
            <a:pPr>
              <a:buNone/>
            </a:pPr>
            <a:r>
              <a:rPr lang="en-US" sz="2400" dirty="0" smtClean="0">
                <a:solidFill>
                  <a:srgbClr val="002060"/>
                </a:solidFill>
              </a:rPr>
              <a:t>               Again the same procedure is repeated and the coins are placed on the rooms already coins are present, for this the remaining half of the remaining rubrics are considered, now allow three quarter time break, and remove the coins from the rooms with less than 5 coins.</a:t>
            </a:r>
            <a:endParaRPr lang="en-US" sz="24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buNone/>
            </a:pPr>
            <a:r>
              <a:rPr lang="en-US" sz="2400" dirty="0" smtClean="0">
                <a:solidFill>
                  <a:srgbClr val="002060"/>
                </a:solidFill>
              </a:rPr>
              <a:t>           Now the same procedure is repeated for the remaining rubrics. Now the play is over, remove the coins from the rooms having less than 7, then count the number of coins present in the existing rooms individually one by one and write the total values of each rooms.</a:t>
            </a:r>
          </a:p>
          <a:p>
            <a:pPr>
              <a:buNone/>
            </a:pPr>
            <a:r>
              <a:rPr lang="en-US" sz="2400" dirty="0" smtClean="0">
                <a:solidFill>
                  <a:srgbClr val="002060"/>
                </a:solidFill>
              </a:rPr>
              <a:t>           from this we will get a group of most similar remedies, differentiate the medicines using materia medica and finalize the similimum and prescribe.</a:t>
            </a:r>
            <a:endParaRPr lang="en-US" sz="2400"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1029</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TECHNIQUES OF REPRETORIZATION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OF REPRETORIZATION</dc:title>
  <dc:creator>INTEL i3</dc:creator>
  <cp:lastModifiedBy>Admin</cp:lastModifiedBy>
  <cp:revision>48</cp:revision>
  <dcterms:created xsi:type="dcterms:W3CDTF">2018-01-19T15:03:42Z</dcterms:created>
  <dcterms:modified xsi:type="dcterms:W3CDTF">2019-12-28T07:02:39Z</dcterms:modified>
</cp:coreProperties>
</file>